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71" r:id="rId5"/>
    <p:sldId id="259" r:id="rId6"/>
    <p:sldId id="272" r:id="rId7"/>
    <p:sldId id="261" r:id="rId8"/>
    <p:sldId id="262" r:id="rId9"/>
    <p:sldId id="263" r:id="rId10"/>
    <p:sldId id="264" r:id="rId11"/>
    <p:sldId id="265" r:id="rId12"/>
    <p:sldId id="270" r:id="rId1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3" d="100"/>
          <a:sy n="73" d="100"/>
        </p:scale>
        <p:origin x="61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4/29/2020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06731" y="574766"/>
            <a:ext cx="7667272" cy="3476070"/>
          </a:xfrm>
        </p:spPr>
        <p:txBody>
          <a:bodyPr/>
          <a:lstStyle/>
          <a:p>
            <a:pPr algn="ctr"/>
            <a:r>
              <a:rPr lang="en-US" dirty="0" smtClean="0"/>
              <a:t>Institutional affiliation</a:t>
            </a:r>
            <a:br>
              <a:rPr lang="en-US" dirty="0" smtClean="0"/>
            </a:br>
            <a:r>
              <a:rPr lang="en-US" dirty="0" smtClean="0"/>
              <a:t>Student name</a:t>
            </a:r>
            <a:br>
              <a:rPr lang="en-US" dirty="0" smtClean="0"/>
            </a:br>
            <a:r>
              <a:rPr lang="en-US" dirty="0" smtClean="0"/>
              <a:t>date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16561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GREAT WOLF LODGE RESORTS</a:t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resort is one of the pioneers and also the leading in indoor chain water resorts. </a:t>
            </a:r>
            <a:endParaRPr lang="en-US" dirty="0" smtClean="0"/>
          </a:p>
          <a:p>
            <a:r>
              <a:rPr lang="en-US" dirty="0" smtClean="0"/>
              <a:t>It </a:t>
            </a:r>
            <a:r>
              <a:rPr lang="en-US" dirty="0"/>
              <a:t>offers locations in the US and has a branch in Canada. All their properties provide similar services. </a:t>
            </a:r>
            <a:endParaRPr lang="en-US" dirty="0" smtClean="0"/>
          </a:p>
          <a:p>
            <a:r>
              <a:rPr lang="en-US" dirty="0" smtClean="0"/>
              <a:t>Their </a:t>
            </a:r>
            <a:r>
              <a:rPr lang="en-US" dirty="0"/>
              <a:t>services major on causing a smile of the children's Face like storytelling, kids clubs, room styles, room fitness, and games experience for kids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They offer weatherproof getaway service where visitors can do bathing ant time of the year.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369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7646" y="609600"/>
            <a:ext cx="8516356" cy="57912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PESTLE </a:t>
            </a:r>
            <a:r>
              <a:rPr lang="en-US" dirty="0" smtClean="0"/>
              <a:t>factors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2697" y="1188720"/>
            <a:ext cx="10149840" cy="5512526"/>
          </a:xfrm>
        </p:spPr>
        <p:txBody>
          <a:bodyPr/>
          <a:lstStyle/>
          <a:p>
            <a:r>
              <a:rPr lang="en-US" dirty="0"/>
              <a:t>Political </a:t>
            </a:r>
            <a:r>
              <a:rPr lang="en-US" dirty="0" smtClean="0"/>
              <a:t>factors; </a:t>
            </a:r>
            <a:r>
              <a:rPr lang="en-US" dirty="0"/>
              <a:t>It’s how the government intervenes with business activities, economy, organization, and industry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government intervention measures on business activities include policies, trade restrictions corruption, foreign trade policy, labor laws, political instability, and tax policies. </a:t>
            </a:r>
            <a:endParaRPr lang="en-US" dirty="0" smtClean="0"/>
          </a:p>
          <a:p>
            <a:r>
              <a:rPr lang="en-US" dirty="0" smtClean="0"/>
              <a:t>Business </a:t>
            </a:r>
            <a:r>
              <a:rPr lang="en-US" dirty="0"/>
              <a:t>organizations are supposed to look at government intervention measures when engaging in business activities. </a:t>
            </a:r>
            <a:endParaRPr lang="en-US" dirty="0" smtClean="0"/>
          </a:p>
          <a:p>
            <a:r>
              <a:rPr lang="en-US" dirty="0" smtClean="0"/>
              <a:t>Economic </a:t>
            </a:r>
            <a:r>
              <a:rPr lang="en-US" dirty="0"/>
              <a:t>factors include inflation rates, interest rates, economic growth, unemployment, exchange rates, and disposable income of consumers. </a:t>
            </a:r>
            <a:endParaRPr lang="en-US" dirty="0" smtClean="0"/>
          </a:p>
          <a:p>
            <a:r>
              <a:rPr lang="en-US" dirty="0" smtClean="0"/>
              <a:t>These </a:t>
            </a:r>
            <a:r>
              <a:rPr lang="en-US" dirty="0"/>
              <a:t>factors will have an external impact on a business organization. For the success of the business, they must be addressed well. </a:t>
            </a:r>
            <a:endParaRPr lang="en-US" dirty="0" smtClean="0"/>
          </a:p>
          <a:p>
            <a:r>
              <a:rPr lang="en-US" dirty="0" smtClean="0"/>
              <a:t>Social factors; </a:t>
            </a:r>
            <a:r>
              <a:rPr lang="en-US" dirty="0"/>
              <a:t>they are the demographic characteristics, customs, values, and norms which are within the location of an organization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They include the following population's trends, which the organization has to address to compete effectively; career attitudes, income distribution, age distribution, lifestyle attitudes, population growth rate, and cultural barriers.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0960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6206" y="718457"/>
            <a:ext cx="8607796" cy="5839097"/>
          </a:xfrm>
        </p:spPr>
        <p:txBody>
          <a:bodyPr>
            <a:normAutofit/>
          </a:bodyPr>
          <a:lstStyle/>
          <a:p>
            <a:r>
              <a:rPr lang="en-US" dirty="0"/>
              <a:t>Technological </a:t>
            </a:r>
            <a:r>
              <a:rPr lang="en-US" dirty="0" smtClean="0"/>
              <a:t>factors; </a:t>
            </a:r>
            <a:r>
              <a:rPr lang="en-US" dirty="0"/>
              <a:t>This is technological innovations that can affect the operations of organizations favorably or unfavorably.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include the level of innovations, technology incentives, research, and development activity (R$D), amount of technology awareness, and technology changes. </a:t>
            </a:r>
            <a:endParaRPr lang="en-US" dirty="0" smtClean="0"/>
          </a:p>
          <a:p>
            <a:r>
              <a:rPr lang="en-US" dirty="0" smtClean="0"/>
              <a:t>Environmental factors; They </a:t>
            </a:r>
            <a:r>
              <a:rPr lang="en-US" dirty="0"/>
              <a:t>will affect the business both externally. Environmental factors include the following which the organization has to address population targets, scarcity of raw materials, weather, pollution, and climate changes. </a:t>
            </a:r>
            <a:endParaRPr lang="en-US" dirty="0" smtClean="0"/>
          </a:p>
          <a:p>
            <a:r>
              <a:rPr lang="en-US" dirty="0" smtClean="0"/>
              <a:t>Legal </a:t>
            </a:r>
            <a:r>
              <a:rPr lang="en-US" dirty="0"/>
              <a:t>Factors have some level of overlap with political factors. </a:t>
            </a:r>
            <a:endParaRPr lang="en-US" dirty="0" smtClean="0"/>
          </a:p>
          <a:p>
            <a:r>
              <a:rPr lang="en-US" dirty="0" smtClean="0"/>
              <a:t>Still</a:t>
            </a:r>
            <a:r>
              <a:rPr lang="en-US" dirty="0"/>
              <a:t>, legal considerations will address specific laws in business like antitrust laws, safety laws, discrimination laws, consumer protection laws, patent laws, and employment laws.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organization must know such laws to trade ethically and successfully.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79232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Analysis using Porter’s five forces.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9451" y="1149531"/>
            <a:ext cx="9666515" cy="5342709"/>
          </a:xfrm>
        </p:spPr>
        <p:txBody>
          <a:bodyPr/>
          <a:lstStyle/>
          <a:p>
            <a:r>
              <a:rPr lang="en-US" dirty="0"/>
              <a:t>Competitive </a:t>
            </a:r>
            <a:r>
              <a:rPr lang="en-US" dirty="0" smtClean="0"/>
              <a:t>rivalry; </a:t>
            </a:r>
            <a:r>
              <a:rPr lang="en-US" dirty="0"/>
              <a:t>The rivalry will be great in a situation where a few business organizations are selling the same product or service.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the organization is growing, and consumers can switch to the competitor selling or offering at a cheap cost, for example, GREAT WOLF LODGE RESORTS. </a:t>
            </a:r>
            <a:endParaRPr lang="en-US" dirty="0" smtClean="0"/>
          </a:p>
          <a:p>
            <a:r>
              <a:rPr lang="en-US" dirty="0" smtClean="0"/>
              <a:t>When </a:t>
            </a:r>
            <a:r>
              <a:rPr lang="en-US" dirty="0"/>
              <a:t>the rivalry is great, it can hurt the business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bargaining power of </a:t>
            </a:r>
            <a:r>
              <a:rPr lang="en-US" dirty="0" smtClean="0"/>
              <a:t>suppliers; </a:t>
            </a:r>
            <a:r>
              <a:rPr lang="en-US" dirty="0"/>
              <a:t>It will address the number of suppliers of raw materials in the markets and the other resources in the market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low the supplier, the more power they will have.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business will be in a good position when there are many suppliers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bargaining power of </a:t>
            </a:r>
            <a:r>
              <a:rPr lang="en-US" dirty="0" smtClean="0"/>
              <a:t>customers; </a:t>
            </a:r>
            <a:r>
              <a:rPr lang="en-US" dirty="0"/>
              <a:t>this will examine the influence the customer or the consumer has and their effect on pricing and quality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Buying power will be low when then the consumers buy the services, and the products in small amounts and the seller's products are different from those of the competitors.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2061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4" y="2160589"/>
            <a:ext cx="9407192" cy="4396965"/>
          </a:xfrm>
        </p:spPr>
        <p:txBody>
          <a:bodyPr/>
          <a:lstStyle/>
          <a:p>
            <a:r>
              <a:rPr lang="en-US" dirty="0"/>
              <a:t>The threat of new entrants, when it easy for a new competitor to enter, the more the risk for the established business as the market share will be depleted</a:t>
            </a:r>
            <a:r>
              <a:rPr lang="en-US" dirty="0" smtClean="0"/>
              <a:t>.</a:t>
            </a:r>
          </a:p>
          <a:p>
            <a:r>
              <a:rPr lang="en-US" dirty="0" smtClean="0"/>
              <a:t> Barriers </a:t>
            </a:r>
            <a:r>
              <a:rPr lang="en-US" dirty="0"/>
              <a:t>to new entry include access to inputs, absolute cost advantages, brand identity, and economies of scale.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threat of substitute products or </a:t>
            </a:r>
            <a:r>
              <a:rPr lang="en-US" dirty="0" smtClean="0"/>
              <a:t>services; </a:t>
            </a:r>
            <a:r>
              <a:rPr lang="en-US" dirty="0"/>
              <a:t>It examines how easy it is for consumers or the customers can easily switch from the business product or service to that of the competitor. </a:t>
            </a:r>
            <a:endParaRPr lang="en-US" dirty="0" smtClean="0"/>
          </a:p>
          <a:p>
            <a:r>
              <a:rPr lang="en-US" dirty="0" smtClean="0"/>
              <a:t>This </a:t>
            </a:r>
            <a:r>
              <a:rPr lang="en-US" dirty="0"/>
              <a:t>threat is investigated by turning costs, immediate and for long-term, as well as examining consumers’ inclination to changes. </a:t>
            </a:r>
            <a:endParaRPr lang="en-US" dirty="0" smtClean="0"/>
          </a:p>
          <a:p>
            <a:r>
              <a:rPr lang="en-US" dirty="0" smtClean="0"/>
              <a:t>If </a:t>
            </a:r>
            <a:r>
              <a:rPr lang="en-US" dirty="0"/>
              <a:t>the organization reduces the prices of the products or services and its competitors also reduce, it means they are making profits.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603510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Stakeholders.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business stakeholders the resort in the resort have a role to play in ensuring the success of the firm.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advise on the appropriate the firm is supposed to take to have a significant market share on its products.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are responsible for planning for adverts on the firs service.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0520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company resources and capabilities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company resources and capabilities give it a competitive edge over the rivals because of the following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Competitors cannot imitate the company's advantage.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resort makes adverts on their service and products so that their customers can easily differentiate.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company owns a competitive advantage, which other firms do not have.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make use of the latest technology on child games and weatherproof power strategies, which enable their customer to bath regardless of the time in the year.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08925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GREAT WOLF LODGE RESORTS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8640" y="1489167"/>
            <a:ext cx="8725362" cy="4552196"/>
          </a:xfrm>
        </p:spPr>
        <p:txBody>
          <a:bodyPr/>
          <a:lstStyle/>
          <a:p>
            <a:r>
              <a:rPr lang="en-US" dirty="0"/>
              <a:t>GREAT WOLF LODGE RESORTS  like any other company, it has got its strengths, which makes it to be the best in the market and also it has its weakness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Strengths of the company include It has a strong brand which is tied to its customers this has led the company to be the best in the offering of family services.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resort has been able to have the best quality services which cheap compared to those of its competitors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company has been able to open many branches in the US. </a:t>
            </a:r>
            <a:endParaRPr lang="en-US" dirty="0" smtClean="0"/>
          </a:p>
          <a:p>
            <a:r>
              <a:rPr lang="en-US" dirty="0" smtClean="0"/>
              <a:t>The </a:t>
            </a:r>
            <a:r>
              <a:rPr lang="en-US" dirty="0"/>
              <a:t>company's weakness, of recent it, has faced a challenge of offering its service of its competitors, which has reduced the market customer share.</a:t>
            </a:r>
          </a:p>
          <a:p>
            <a:r>
              <a:rPr lang="en-US" dirty="0"/>
              <a:t>The company chain of activities included making their product using the latest </a:t>
            </a:r>
          </a:p>
        </p:txBody>
      </p:sp>
    </p:spTree>
    <p:extLst>
      <p:ext uri="{BB962C8B-B14F-4D97-AF65-F5344CB8AC3E}">
        <p14:creationId xmlns:p14="http://schemas.microsoft.com/office/powerpoint/2010/main" val="27254630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/>
              <a:t>The company chain of activities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 company chain of activities included making their product using the latest technology like room styles, game rooms, arcade, and fitness rooms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This will ensure that the sales of their products and services are high. </a:t>
            </a:r>
            <a:endParaRPr lang="en-US" dirty="0" smtClean="0"/>
          </a:p>
          <a:p>
            <a:r>
              <a:rPr lang="en-US" dirty="0" smtClean="0"/>
              <a:t>They </a:t>
            </a:r>
            <a:r>
              <a:rPr lang="en-US" dirty="0"/>
              <a:t>are making the latest innovations on their products to attract many and new customers. </a:t>
            </a:r>
            <a:endParaRPr lang="en-US" dirty="0" smtClean="0"/>
          </a:p>
          <a:p>
            <a:r>
              <a:rPr lang="en-US" dirty="0" smtClean="0"/>
              <a:t>Creating </a:t>
            </a:r>
            <a:r>
              <a:rPr lang="en-US" dirty="0"/>
              <a:t>products and services to be cheap as this will increase their sales and profits.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753500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Conclusion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</a:t>
            </a:r>
            <a:r>
              <a:rPr lang="en-US" dirty="0"/>
              <a:t>company employed effective strategies more so innovation and technology, which led to a win over their competitors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The information in this research will help managers to make appropriate decisions to increase their markets and sales</a:t>
            </a:r>
            <a:r>
              <a:rPr lang="en-US" dirty="0" smtClean="0"/>
              <a:t>.</a:t>
            </a:r>
          </a:p>
          <a:p>
            <a:r>
              <a:rPr lang="en-US" dirty="0" smtClean="0"/>
              <a:t> </a:t>
            </a:r>
            <a:r>
              <a:rPr lang="en-US" dirty="0"/>
              <a:t>In case of a decrease in purchasing, the manager can use this information to look for markets overseas or open many branches.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05873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9896" y="609600"/>
            <a:ext cx="8464105" cy="539931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>Reference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7333" y="1397726"/>
            <a:ext cx="10125649" cy="4643637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Sangree</a:t>
            </a:r>
            <a:r>
              <a:rPr lang="en-US" dirty="0"/>
              <a:t>, D. J., &amp;amp; MAI, C. (2008). Indoor Waterparks; Surfing a wave in North America</a:t>
            </a:r>
          </a:p>
          <a:p>
            <a:r>
              <a:rPr lang="en-US" dirty="0"/>
              <a:t>in’08. Hotel &amp;amp; Leisure Advisors, 1-9.</a:t>
            </a:r>
          </a:p>
          <a:p>
            <a:r>
              <a:rPr lang="en-US" dirty="0"/>
              <a:t>Curtis, S., Arrigo, J., Long, P., &amp;amp; Covington, R. (2010). Climate, weather and tourism: Bridging</a:t>
            </a:r>
          </a:p>
          <a:p>
            <a:r>
              <a:rPr lang="en-US" dirty="0"/>
              <a:t>science and practice. Publication of the Center for Sustainable Tourism, Division of Research</a:t>
            </a:r>
          </a:p>
          <a:p>
            <a:r>
              <a:rPr lang="en-US" dirty="0"/>
              <a:t>and Graduate Studies. East Carolina University: Greenville, NC.</a:t>
            </a:r>
          </a:p>
          <a:p>
            <a:r>
              <a:rPr lang="en-US" dirty="0"/>
              <a:t>Spector, S., Chard, C., </a:t>
            </a:r>
            <a:r>
              <a:rPr lang="en-US" dirty="0" err="1"/>
              <a:t>Mallen</a:t>
            </a:r>
            <a:r>
              <a:rPr lang="en-US" dirty="0"/>
              <a:t>, C., &amp;amp; Hyatt, C. (2012). Socially constructed environmental issues</a:t>
            </a:r>
          </a:p>
          <a:p>
            <a:r>
              <a:rPr lang="en-US" dirty="0"/>
              <a:t>and sport: A content analysis of ski resort environmental communications. Sport Management</a:t>
            </a:r>
          </a:p>
          <a:p>
            <a:r>
              <a:rPr lang="en-US" dirty="0"/>
              <a:t>Review, 15(4), 416-433.</a:t>
            </a:r>
          </a:p>
          <a:p>
            <a:r>
              <a:rPr lang="en-US" dirty="0"/>
              <a:t>Kumar, R. (2013). The effect of macroeconomic factors on Indian stock market performance: A</a:t>
            </a:r>
          </a:p>
          <a:p>
            <a:r>
              <a:rPr lang="en-US" dirty="0"/>
              <a:t>factor analysis approach. IOSR Journal of economics and finance, 1(3), 14-21.</a:t>
            </a:r>
          </a:p>
        </p:txBody>
      </p:sp>
    </p:spTree>
    <p:extLst>
      <p:ext uri="{BB962C8B-B14F-4D97-AF65-F5344CB8AC3E}">
        <p14:creationId xmlns:p14="http://schemas.microsoft.com/office/powerpoint/2010/main" val="2648598953"/>
      </p:ext>
    </p:extLst>
  </p:cSld>
  <p:clrMapOvr>
    <a:masterClrMapping/>
  </p:clrMapOvr>
</p:sld>
</file>

<file path=ppt/theme/theme1.xml><?xml version="1.0" encoding="utf-8"?>
<a:theme xmlns:a="http://schemas.openxmlformats.org/drawingml/2006/main" name="Facet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145</TotalTime>
  <Words>1183</Words>
  <Application>Microsoft Office PowerPoint</Application>
  <PresentationFormat>Widescreen</PresentationFormat>
  <Paragraphs>71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Trebuchet MS</vt:lpstr>
      <vt:lpstr>Wingdings 3</vt:lpstr>
      <vt:lpstr>Facet</vt:lpstr>
      <vt:lpstr>Institutional affiliation Student name date </vt:lpstr>
      <vt:lpstr>GREAT WOLF LODGE RESORTS </vt:lpstr>
      <vt:lpstr>PESTLE factors </vt:lpstr>
      <vt:lpstr>PowerPoint Presentation</vt:lpstr>
      <vt:lpstr>Analysis using Porter’s five forces. </vt:lpstr>
      <vt:lpstr>PowerPoint Presentation</vt:lpstr>
      <vt:lpstr>Stakeholders. </vt:lpstr>
      <vt:lpstr>The company resources and capabilities </vt:lpstr>
      <vt:lpstr>GREAT WOLF LODGE RESORTS</vt:lpstr>
      <vt:lpstr>The company chain of activities</vt:lpstr>
      <vt:lpstr>Conclusion</vt:lpstr>
      <vt:lpstr>Reference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hp</dc:creator>
  <cp:lastModifiedBy>hp</cp:lastModifiedBy>
  <cp:revision>6</cp:revision>
  <dcterms:created xsi:type="dcterms:W3CDTF">2020-04-25T16:18:40Z</dcterms:created>
  <dcterms:modified xsi:type="dcterms:W3CDTF">2020-04-29T18:46:59Z</dcterms:modified>
</cp:coreProperties>
</file>